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124744"/>
          <a:ext cx="7992887" cy="489654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00752"/>
                <a:gridCol w="1307184"/>
                <a:gridCol w="1307184"/>
                <a:gridCol w="1307184"/>
                <a:gridCol w="1470583"/>
              </a:tblGrid>
              <a:tr h="112153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latin typeface="+mj-lt"/>
                        </a:rPr>
                        <a:t>ОСНОВНЫЕ ПОКАЗАТЕЛИ                                       </a:t>
                      </a:r>
                      <a:r>
                        <a:rPr lang="en-US" sz="1800" b="1" u="none" strike="noStrike" dirty="0" smtClean="0">
                          <a:latin typeface="+mj-lt"/>
                        </a:rPr>
                        <a:t>           </a:t>
                      </a:r>
                      <a:r>
                        <a:rPr lang="ru-RU" sz="1800" b="1" u="none" strike="noStrike" dirty="0" smtClean="0">
                          <a:latin typeface="+mj-lt"/>
                        </a:rPr>
                        <a:t>                                                                                                                                                      </a:t>
                      </a:r>
                      <a:r>
                        <a:rPr lang="ru-RU" sz="1800" b="1" u="none" strike="noStrike" dirty="0">
                          <a:latin typeface="+mj-lt"/>
                        </a:rPr>
                        <a:t>КОНСОЛИДИРОВАННОГО БЮДЖЕТА ВЛАДИМИРСКОЙ ОБЛАСТИ </a:t>
                      </a:r>
                      <a:r>
                        <a:rPr lang="ru-RU" sz="1800" b="1" u="none" strike="noStrike" dirty="0" smtClean="0">
                          <a:latin typeface="+mj-lt"/>
                        </a:rPr>
                        <a:t>В </a:t>
                      </a:r>
                      <a:r>
                        <a:rPr lang="ru-RU" sz="1800" b="1" u="none" strike="noStrike" dirty="0">
                          <a:latin typeface="+mj-lt"/>
                        </a:rPr>
                        <a:t>2018 ГОДУ,                                                                                                                                    </a:t>
                      </a:r>
                      <a:r>
                        <a:rPr lang="en-US" sz="1800" b="1" u="none" strike="noStrike" dirty="0" smtClean="0">
                          <a:latin typeface="+mj-lt"/>
                        </a:rPr>
                        <a:t>                                                    </a:t>
                      </a:r>
                      <a:r>
                        <a:rPr lang="ru-RU" sz="1800" b="1" u="none" strike="noStrike" dirty="0" smtClean="0">
                          <a:latin typeface="+mj-lt"/>
                        </a:rPr>
                        <a:t>  </a:t>
                      </a:r>
                      <a:r>
                        <a:rPr lang="ru-RU" sz="1800" b="1" u="none" strike="noStrike" dirty="0">
                          <a:latin typeface="+mj-lt"/>
                        </a:rPr>
                        <a:t>млрд. рублей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83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План       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        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    на</a:t>
                      </a:r>
                      <a:r>
                        <a:rPr lang="en-US" sz="1400" b="1" u="none" strike="noStrike" baseline="0" dirty="0" smtClean="0">
                          <a:latin typeface="+mj-lt"/>
                        </a:rPr>
                        <a:t>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2018 </a:t>
                      </a:r>
                      <a:r>
                        <a:rPr lang="ru-RU" sz="1400" b="1" u="none" strike="noStrike" dirty="0">
                          <a:latin typeface="+mj-lt"/>
                        </a:rPr>
                        <a:t>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Факт на 01.09.2018 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В % от плана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      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на </a:t>
                      </a:r>
                      <a:r>
                        <a:rPr lang="ru-RU" sz="1400" b="1" u="none" strike="noStrike" dirty="0">
                          <a:latin typeface="+mj-lt"/>
                        </a:rPr>
                        <a:t>2018 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Темп роста (снижения)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            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к 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01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.09.2017 </a:t>
                      </a:r>
                      <a:r>
                        <a:rPr lang="ru-RU" sz="1400" b="1" u="none" strike="noStrike" dirty="0">
                          <a:latin typeface="+mj-lt"/>
                        </a:rPr>
                        <a:t>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19446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500" b="1" u="none" strike="noStrike" dirty="0">
                          <a:latin typeface="+mj-lt"/>
                        </a:rPr>
                        <a:t>ВСЕГО ДОХОДОВ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+mj-lt"/>
                        </a:rPr>
                        <a:t>69,2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+mj-lt"/>
                        </a:rPr>
                        <a:t>45,5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latin typeface="+mj-lt"/>
                        </a:rPr>
                        <a:t>65,8%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latin typeface="+mj-lt"/>
                        </a:rPr>
                        <a:t>112,3%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838892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u="none" strike="noStrike" dirty="0">
                          <a:latin typeface="+mj-lt"/>
                        </a:rPr>
                        <a:t>Налоговые и  </a:t>
                      </a:r>
                      <a:r>
                        <a:rPr lang="ru-RU" sz="1400" u="none" strike="noStrike" dirty="0" smtClean="0">
                          <a:latin typeface="+mj-lt"/>
                        </a:rPr>
                        <a:t>неналоговые </a:t>
                      </a:r>
                      <a:r>
                        <a:rPr lang="ru-RU" sz="1400" u="none" strike="noStrike" dirty="0">
                          <a:latin typeface="+mj-lt"/>
                        </a:rPr>
                        <a:t>доходы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latin typeface="+mj-lt"/>
                        </a:rPr>
                        <a:t>54,2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latin typeface="+mj-lt"/>
                        </a:rPr>
                        <a:t>35,6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latin typeface="+mj-lt"/>
                        </a:rPr>
                        <a:t>65,6%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latin typeface="+mj-lt"/>
                        </a:rPr>
                        <a:t>111,8%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838892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400" u="none" strike="noStrike" dirty="0">
                          <a:latin typeface="+mj-lt"/>
                        </a:rPr>
                        <a:t>Безвозмездные поступления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latin typeface="+mj-lt"/>
                        </a:rPr>
                        <a:t>15,0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latin typeface="+mj-lt"/>
                        </a:rPr>
                        <a:t>10,0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latin typeface="+mj-lt"/>
                        </a:rPr>
                        <a:t>66,4%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i="1" u="none" strike="noStrike" dirty="0">
                          <a:latin typeface="+mj-lt"/>
                        </a:rPr>
                        <a:t>114,4%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19446">
                <a:tc>
                  <a:txBody>
                    <a:bodyPr/>
                    <a:lstStyle/>
                    <a:p>
                      <a:pPr lvl="1" algn="l" fontAlgn="b"/>
                      <a:r>
                        <a:rPr lang="ru-RU" sz="1500" b="1" u="none" strike="noStrike" dirty="0">
                          <a:latin typeface="+mj-lt"/>
                        </a:rPr>
                        <a:t>ВСЕГО РАСХОДОВ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+mj-lt"/>
                        </a:rPr>
                        <a:t>73,9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latin typeface="+mj-lt"/>
                        </a:rPr>
                        <a:t>42,7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latin typeface="+mj-lt"/>
                        </a:rPr>
                        <a:t>57,7%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>
                          <a:latin typeface="+mj-lt"/>
                        </a:rPr>
                        <a:t>110,1%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2" y="1052734"/>
          <a:ext cx="7992886" cy="521198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00752"/>
                <a:gridCol w="1307184"/>
                <a:gridCol w="1307184"/>
                <a:gridCol w="1307184"/>
                <a:gridCol w="1470582"/>
              </a:tblGrid>
              <a:tr h="102917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>
                          <a:latin typeface="+mj-lt"/>
                        </a:rPr>
                        <a:t>СТРУКТУРА РАСХОДОВ                                                                                                    КОНСОЛИДИРОВАННОГО БЮДЖЕТА ВЛАДИМИРСКОЙ ОБЛАСТИ,                                                                                                                млрд. рублей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50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Наименование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План        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             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   </a:t>
                      </a:r>
                      <a:r>
                        <a:rPr lang="ru-RU" sz="1400" b="1" u="none" strike="noStrike" dirty="0">
                          <a:latin typeface="+mj-lt"/>
                        </a:rPr>
                        <a:t>на 2018 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Факт на </a:t>
                      </a:r>
                      <a:r>
                        <a:rPr lang="en-US" sz="1400" b="1" u="none" strike="noStrike" dirty="0" smtClean="0">
                          <a:latin typeface="+mj-lt"/>
                        </a:rPr>
                        <a:t>           </a:t>
                      </a:r>
                      <a:r>
                        <a:rPr lang="ru-RU" sz="1400" b="1" u="none" strike="noStrike" dirty="0" smtClean="0">
                          <a:latin typeface="+mj-lt"/>
                        </a:rPr>
                        <a:t>01.09.2018 </a:t>
                      </a:r>
                      <a:r>
                        <a:rPr lang="ru-RU" sz="1400" b="1" u="none" strike="noStrike" dirty="0">
                          <a:latin typeface="+mj-lt"/>
                        </a:rPr>
                        <a:t>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В % от плана на 2018 г.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Темп роста (снижения) </a:t>
                      </a:r>
                      <a:r>
                        <a:rPr kumimoji="0" lang="en-US" sz="1400" b="1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            </a:t>
                      </a:r>
                      <a:r>
                        <a:rPr kumimoji="0" lang="ru-RU" sz="1400" b="1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к  </a:t>
                      </a:r>
                      <a:r>
                        <a:rPr kumimoji="0" lang="en-US" sz="1400" b="1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01</a:t>
                      </a:r>
                      <a:r>
                        <a:rPr kumimoji="0" lang="ru-RU" sz="1400" b="1" u="none" strike="noStrike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.09.2017 г</a:t>
                      </a:r>
                      <a:r>
                        <a:rPr kumimoji="0" lang="ru-RU" sz="14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ru-RU" sz="14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430965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500" b="1" u="none" strike="noStrike" dirty="0">
                          <a:latin typeface="+mj-lt"/>
                        </a:rPr>
                        <a:t>РАСХОДЫ, ВСЕГО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73,9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latin typeface="+mj-lt"/>
                        </a:rPr>
                        <a:t>42,7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latin typeface="+mj-lt"/>
                        </a:rPr>
                        <a:t>57,7%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1" u="none" strike="noStrike" dirty="0">
                          <a:latin typeface="+mj-lt"/>
                        </a:rPr>
                        <a:t>110,1%</a:t>
                      </a:r>
                      <a:endParaRPr lang="ru-RU" sz="1400" b="1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i="1" u="none" strike="noStrike" dirty="0">
                          <a:latin typeface="+mj-lt"/>
                        </a:rPr>
                        <a:t>из них: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+mj-lt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 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 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Сельское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68,9%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105,1%</a:t>
                      </a: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Дорожное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60,4%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104,4%</a:t>
                      </a: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u="none" strike="noStrike" dirty="0">
                          <a:latin typeface="+mj-lt"/>
                        </a:rPr>
                        <a:t>Образование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+mj-lt"/>
                        </a:rPr>
                        <a:t>22,0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+mj-lt"/>
                        </a:rPr>
                        <a:t>13,8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62,5%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113,9%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23456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u="none" strike="noStrike" dirty="0">
                          <a:latin typeface="+mj-lt"/>
                        </a:rPr>
                        <a:t>Культура, кинематография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+mj-lt"/>
                        </a:rPr>
                        <a:t>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latin typeface="+mj-lt"/>
                        </a:rPr>
                        <a:t>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60,0%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133,4%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u="none" strike="noStrike" dirty="0">
                          <a:latin typeface="+mj-lt"/>
                        </a:rPr>
                        <a:t>Здравоохранение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6,3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4,0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63,1%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142,8%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308753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u="none" strike="noStrike" dirty="0">
                          <a:latin typeface="+mj-lt"/>
                        </a:rPr>
                        <a:t>Социальная политика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17,1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10,6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62,4%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103,4%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926259"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u="none" strike="noStrike" dirty="0">
                          <a:latin typeface="+mj-lt"/>
                        </a:rPr>
                        <a:t>Обслуживание государственного и муниципального долга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0,2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latin typeface="+mj-lt"/>
                        </a:rPr>
                        <a:t>0,1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36,5%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i="1" u="none" strike="noStrike" dirty="0">
                          <a:latin typeface="+mj-lt"/>
                        </a:rPr>
                        <a:t>51,2%</a:t>
                      </a:r>
                      <a:endParaRPr lang="ru-RU" sz="1400" b="0" i="1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185</Words>
  <Application>Microsoft Office PowerPoint</Application>
  <PresentationFormat>Экран (4:3)</PresentationFormat>
  <Paragraphs>77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pankova</dc:creator>
  <cp:lastModifiedBy>pankova</cp:lastModifiedBy>
  <cp:revision>6</cp:revision>
  <dcterms:created xsi:type="dcterms:W3CDTF">2018-09-18T11:08:39Z</dcterms:created>
  <dcterms:modified xsi:type="dcterms:W3CDTF">2018-09-18T13:19:49Z</dcterms:modified>
</cp:coreProperties>
</file>