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8" r:id="rId3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3432" y="-13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395536" y="188640"/>
          <a:ext cx="8496943" cy="6480721"/>
        </p:xfrm>
        <a:graphic>
          <a:graphicData uri="http://schemas.openxmlformats.org/drawingml/2006/table">
            <a:tbl>
              <a:tblPr/>
              <a:tblGrid>
                <a:gridCol w="2640373"/>
                <a:gridCol w="1952190"/>
                <a:gridCol w="1952190"/>
                <a:gridCol w="1952190"/>
              </a:tblGrid>
              <a:tr h="1655413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ОСНОВНЫЕ ПОКАЗАТЕЛИ                                                                                                                                                                                                        МЕСТНЫХ БЮДЖЕТОВ ВЛАДИМИРСКОЙ ОБЛАСТИ В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ГОДУ,                                                                                                                                                                                         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млн.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рублей </a:t>
                      </a:r>
                    </a:p>
                  </a:txBody>
                  <a:tcPr marL="4916" marR="4916" marT="4916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02418"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План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на 202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4916" marR="4916" marT="4916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Факт на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01.0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.202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4916" marR="4916" marT="4916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% от плана на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4916" marR="4916" marT="4916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4087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ВСЕГО ДОХОДОВ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38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080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084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5,5%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990866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Налоговые и  неналоговые доходы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14600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813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5,6%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80726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Безвозмездные поступления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r>
                        <a:rPr lang="en-US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480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1271</a:t>
                      </a:r>
                      <a:endParaRPr lang="ru-RU" sz="20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0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5,4%</a:t>
                      </a:r>
                      <a:endParaRPr lang="ru-RU" sz="2000" b="0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408743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ВСЕГО РАСХОДОВ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  <a:r>
                        <a:rPr lang="en-US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416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1146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1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2,9%</a:t>
                      </a:r>
                      <a:endParaRPr lang="ru-RU" sz="2000" b="1" i="1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807269">
                <a:tc>
                  <a:txBody>
                    <a:bodyPr/>
                    <a:lstStyle/>
                    <a:p>
                      <a:pPr algn="l" rtl="0" fontAlgn="b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ДЕФИЦИТ (-), ПРОФИЦИТ(+) </a:t>
                      </a:r>
                    </a:p>
                  </a:txBody>
                  <a:tcPr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-765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938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2000" b="1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79514" y="260647"/>
          <a:ext cx="8712967" cy="6300625"/>
        </p:xfrm>
        <a:graphic>
          <a:graphicData uri="http://schemas.openxmlformats.org/drawingml/2006/table">
            <a:tbl>
              <a:tblPr/>
              <a:tblGrid>
                <a:gridCol w="2819590"/>
                <a:gridCol w="1964459"/>
                <a:gridCol w="1964459"/>
                <a:gridCol w="1964459"/>
              </a:tblGrid>
              <a:tr h="899208">
                <a:tc gridSpan="4"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СТРУКТУРА РАСХОДОВ                                                                                                   МЕСТНЫХ БЮДЖЕТОВ ВЛАДИМИРСКОЙ ОБЛАСТИ,                                                                                                                </a:t>
                      </a:r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млн. </a:t>
                      </a:r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рублей </a:t>
                      </a:r>
                      <a:endParaRPr lang="ru-RU" sz="18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4813" marR="4813" marT="4813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41408"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Наименование </a:t>
                      </a:r>
                    </a:p>
                  </a:txBody>
                  <a:tcPr marL="4813" marR="4813" marT="4813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План  </a:t>
                      </a:r>
                    </a:p>
                  </a:txBody>
                  <a:tcPr marL="4813" marR="4813" marT="4813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Факт на </a:t>
                      </a:r>
                    </a:p>
                  </a:txBody>
                  <a:tcPr marL="4813" marR="4813" marT="4813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7EBF5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В % от плана на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4813" marR="4813" marT="4813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39512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 </a:t>
                      </a:r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4813" marR="4813" marT="4813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8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01.02.2021 </a:t>
                      </a:r>
                      <a:r>
                        <a:rPr lang="ru-RU" sz="18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г. </a:t>
                      </a:r>
                    </a:p>
                  </a:txBody>
                  <a:tcPr marL="4813" marR="4813" marT="4813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57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РАСХОДЫ, ВСЕГО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39416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1146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2,9%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357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1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из них: 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357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Национальная экономика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4811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59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1,2%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357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ЖКХ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4334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101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2,3%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6261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Образование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20077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621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3,1%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62615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Культура, кинематография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2736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3,3%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35780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Спорт 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1602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47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2,9%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  <a:tr h="138766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Обслуживание государственного и муниципального долга </a:t>
                      </a:r>
                      <a:br>
                        <a:rPr lang="ru-RU" sz="18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</a:br>
                      <a:endParaRPr lang="ru-RU" sz="18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150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20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2,7%</a:t>
                      </a:r>
                      <a:endParaRPr lang="ru-RU" sz="20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F6FC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BF5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295</TotalTime>
  <Words>153</Words>
  <Application>Microsoft Office PowerPoint</Application>
  <PresentationFormat>Экран (4:3)</PresentationFormat>
  <Paragraphs>64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Поток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pankova</dc:creator>
  <cp:lastModifiedBy>budk_gspec2</cp:lastModifiedBy>
  <cp:revision>39</cp:revision>
  <dcterms:created xsi:type="dcterms:W3CDTF">2018-09-18T11:08:39Z</dcterms:created>
  <dcterms:modified xsi:type="dcterms:W3CDTF">2021-02-16T10:29:19Z</dcterms:modified>
</cp:coreProperties>
</file>